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500" r:id="rId2"/>
    <p:sldId id="452" r:id="rId3"/>
    <p:sldId id="538" r:id="rId4"/>
    <p:sldId id="459" r:id="rId5"/>
    <p:sldId id="467" r:id="rId6"/>
    <p:sldId id="454" r:id="rId7"/>
    <p:sldId id="455" r:id="rId8"/>
    <p:sldId id="501" r:id="rId9"/>
    <p:sldId id="502" r:id="rId10"/>
    <p:sldId id="456" r:id="rId11"/>
    <p:sldId id="475" r:id="rId12"/>
    <p:sldId id="476" r:id="rId13"/>
    <p:sldId id="477" r:id="rId14"/>
    <p:sldId id="478" r:id="rId15"/>
    <p:sldId id="479" r:id="rId16"/>
    <p:sldId id="480" r:id="rId17"/>
    <p:sldId id="481" r:id="rId18"/>
    <p:sldId id="482" r:id="rId19"/>
    <p:sldId id="483" r:id="rId20"/>
    <p:sldId id="484" r:id="rId21"/>
    <p:sldId id="485" r:id="rId22"/>
    <p:sldId id="486" r:id="rId23"/>
    <p:sldId id="487" r:id="rId24"/>
    <p:sldId id="488" r:id="rId25"/>
    <p:sldId id="489" r:id="rId26"/>
    <p:sldId id="491" r:id="rId27"/>
    <p:sldId id="490" r:id="rId28"/>
    <p:sldId id="492" r:id="rId29"/>
    <p:sldId id="493" r:id="rId30"/>
    <p:sldId id="494" r:id="rId31"/>
    <p:sldId id="495" r:id="rId32"/>
    <p:sldId id="457" r:id="rId33"/>
    <p:sldId id="496" r:id="rId34"/>
    <p:sldId id="497" r:id="rId35"/>
    <p:sldId id="498" r:id="rId36"/>
    <p:sldId id="499" r:id="rId37"/>
    <p:sldId id="465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E00BB"/>
    <a:srgbClr val="003AA3"/>
    <a:srgbClr val="FF4B4B"/>
    <a:srgbClr val="D8B9BA"/>
    <a:srgbClr val="99B3D7"/>
    <a:srgbClr val="DC9D9C"/>
    <a:srgbClr val="2800AE"/>
    <a:srgbClr val="014099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6" autoAdjust="0"/>
    <p:restoredTop sz="94578" autoAdjust="0"/>
  </p:normalViewPr>
  <p:slideViewPr>
    <p:cSldViewPr snapToGrid="0">
      <p:cViewPr varScale="1">
        <p:scale>
          <a:sx n="93" d="100"/>
          <a:sy n="93" d="100"/>
        </p:scale>
        <p:origin x="22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0F083-6108-4243-A388-DDB13CB06986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31F93-DC01-482F-AB5B-F81885DA79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t="12500" b="12500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549169" y="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信息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accent1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6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1478543" y="0"/>
            <a:ext cx="10515600" cy="13108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单击此处编辑母版标题样式增长一些尝试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物质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779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lang="zh-CN" alt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生命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3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1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管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4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890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艺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5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中科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81832" y="182507"/>
            <a:ext cx="8216283" cy="759735"/>
          </a:xfrm>
          <a:solidFill>
            <a:srgbClr val="014099"/>
          </a:solidFill>
          <a:ln w="1905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9931" y="3066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616868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 userDrawn="1"/>
        </p:nvPicPr>
        <p:blipFill rotWithShape="1">
          <a:blip r:embed="rId2" cstate="email"/>
          <a:srcRect r="416"/>
          <a:stretch>
            <a:fillRect/>
          </a:stretch>
        </p:blipFill>
        <p:spPr>
          <a:xfrm>
            <a:off x="-1" y="5120806"/>
            <a:ext cx="12191999" cy="175993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028590" y="328428"/>
            <a:ext cx="2772075" cy="7628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1" y="1013101"/>
            <a:ext cx="12192001" cy="5844899"/>
            <a:chOff x="-1" y="1092199"/>
            <a:chExt cx="12192001" cy="5765801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" y="1092199"/>
              <a:ext cx="12192001" cy="5765801"/>
            </a:xfrm>
            <a:prstGeom prst="rect">
              <a:avLst/>
            </a:prstGeom>
          </p:spPr>
        </p:pic>
        <p:sp>
          <p:nvSpPr>
            <p:cNvPr id="9" name="矩形 8"/>
            <p:cNvSpPr/>
            <p:nvPr userDrawn="1"/>
          </p:nvSpPr>
          <p:spPr>
            <a:xfrm>
              <a:off x="0" y="1092199"/>
              <a:ext cx="12192000" cy="5765801"/>
            </a:xfrm>
            <a:prstGeom prst="rect">
              <a:avLst/>
            </a:prstGeom>
            <a:solidFill>
              <a:schemeClr val="bg1"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 userDrawn="1"/>
        </p:nvSpPr>
        <p:spPr>
          <a:xfrm>
            <a:off x="0" y="955951"/>
            <a:ext cx="12192000" cy="156384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 userDrawn="1"/>
        </p:nvSpPr>
        <p:spPr>
          <a:xfrm>
            <a:off x="0" y="72341"/>
            <a:ext cx="139700" cy="83563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0" y="206657"/>
            <a:ext cx="2603500" cy="7013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gradFill>
          <a:gsLst>
            <a:gs pos="100000">
              <a:srgbClr val="7F0020"/>
            </a:gs>
            <a:gs pos="0">
              <a:srgbClr val="D74034"/>
            </a:gs>
            <a:gs pos="30000">
              <a:srgbClr val="C00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80992"/>
            <a:ext cx="10515600" cy="1296015"/>
          </a:xfrm>
        </p:spPr>
        <p:txBody>
          <a:bodyPr anchor="b">
            <a:noAutofit/>
          </a:bodyPr>
          <a:lstStyle>
            <a:lvl1pPr>
              <a:defRPr sz="80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/>
          <a:srcRect r="313"/>
          <a:stretch>
            <a:fillRect/>
          </a:stretch>
        </p:blipFill>
        <p:spPr>
          <a:xfrm>
            <a:off x="0" y="5069225"/>
            <a:ext cx="12192000" cy="179830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028590" y="328428"/>
            <a:ext cx="2772075" cy="7628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/>
          <a:srcRect r="416"/>
          <a:stretch>
            <a:fillRect/>
          </a:stretch>
        </p:blipFill>
        <p:spPr>
          <a:xfrm>
            <a:off x="-1" y="5120806"/>
            <a:ext cx="12191999" cy="175993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028590" y="182508"/>
            <a:ext cx="2772075" cy="762828"/>
          </a:xfrm>
          <a:prstGeom prst="rect">
            <a:avLst/>
          </a:prstGeom>
        </p:spPr>
      </p:pic>
      <p:sp>
        <p:nvSpPr>
          <p:cNvPr id="10" name="标题 8"/>
          <p:cNvSpPr>
            <a:spLocks noGrp="1"/>
          </p:cNvSpPr>
          <p:nvPr>
            <p:ph type="title"/>
          </p:nvPr>
        </p:nvSpPr>
        <p:spPr>
          <a:xfrm>
            <a:off x="281833" y="1825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81833" y="1825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底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底纹 + 校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6812" y="325447"/>
            <a:ext cx="2810614" cy="752510"/>
          </a:xfrm>
          <a:prstGeom prst="rect">
            <a:avLst/>
          </a:prstGeom>
        </p:spPr>
      </p:pic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1539503" y="2755"/>
            <a:ext cx="10515600" cy="13157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单击此处编辑母版标题样式增长一些尝试</a:t>
            </a:r>
          </a:p>
        </p:txBody>
      </p:sp>
      <p:grpSp>
        <p:nvGrpSpPr>
          <p:cNvPr id="13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含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等腰三角形 1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1539503" y="2755"/>
            <a:ext cx="10515600" cy="13157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单击此处编辑母版标题样式增长一些尝试</a:t>
            </a:r>
          </a:p>
        </p:txBody>
      </p:sp>
      <p:grpSp>
        <p:nvGrpSpPr>
          <p:cNvPr id="13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63600" y="1579654"/>
            <a:ext cx="10309225" cy="464661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4B51F-5022-4B9A-B1DC-58E2D82F8E58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/>
          <p:cNvSpPr txBox="1"/>
          <p:nvPr/>
        </p:nvSpPr>
        <p:spPr>
          <a:xfrm>
            <a:off x="838200" y="1741328"/>
            <a:ext cx="10515600" cy="12960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6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Photon Mapping</a:t>
            </a:r>
          </a:p>
        </p:txBody>
      </p:sp>
      <p:sp>
        <p:nvSpPr>
          <p:cNvPr id="3" name="文本占位符 4"/>
          <p:cNvSpPr txBox="1"/>
          <p:nvPr/>
        </p:nvSpPr>
        <p:spPr>
          <a:xfrm>
            <a:off x="757335" y="2899883"/>
            <a:ext cx="10515600" cy="1500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Team 5: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毕春浩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杨宏笛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李慕天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8106" y="378280"/>
            <a:ext cx="3383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Final Project for CS171.01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26" y="2899883"/>
            <a:ext cx="3699297" cy="3699297"/>
          </a:xfrm>
          <a:prstGeom prst="rect">
            <a:avLst/>
          </a:prstGeom>
        </p:spPr>
      </p:pic>
      <p:pic>
        <p:nvPicPr>
          <p:cNvPr id="10" name="图片 9" descr="G:\CS171\Final\final-project-team5\report\Images\icecream.pngicecream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350879" y="4929931"/>
            <a:ext cx="1257383" cy="125738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5939" y="4929931"/>
            <a:ext cx="1257383" cy="1257383"/>
          </a:xfrm>
          <a:prstGeom prst="rect">
            <a:avLst/>
          </a:prstGeom>
        </p:spPr>
      </p:pic>
      <p:pic>
        <p:nvPicPr>
          <p:cNvPr id="12" name="图片 11" descr="G:\CS171\Final\final-project-team5\report\Images\ice_flowerpot.pngice_flowerpot">
            <a:extLst>
              <a:ext uri="{FF2B5EF4-FFF2-40B4-BE49-F238E27FC236}">
                <a16:creationId xmlns:a16="http://schemas.microsoft.com/office/drawing/2014/main" id="{5FE22030-508F-4E1A-AA41-2853D6CA235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173619" y="2899882"/>
            <a:ext cx="3699297" cy="369929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Experiments on Render Round</a:t>
            </a:r>
          </a:p>
        </p:txBody>
      </p:sp>
      <p:pic>
        <p:nvPicPr>
          <p:cNvPr id="4" name="图片 3" descr="output_round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155" y="990600"/>
            <a:ext cx="4876800" cy="4876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95700" y="6065520"/>
            <a:ext cx="4716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Render Round 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Experiments on Render Round</a:t>
            </a:r>
          </a:p>
        </p:txBody>
      </p:sp>
      <p:pic>
        <p:nvPicPr>
          <p:cNvPr id="4" name="图片 3" descr="G:\CS171\Final\final-project-team5\report\Images\Water_round20_photon200000_r0.15_alpha0.8\output_round1.pngoutput_round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526155" y="990600"/>
            <a:ext cx="4876800" cy="4876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95700" y="6065520"/>
            <a:ext cx="4716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Render Round 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Experiments on Render Round</a:t>
            </a:r>
          </a:p>
        </p:txBody>
      </p:sp>
      <p:pic>
        <p:nvPicPr>
          <p:cNvPr id="4" name="图片 3" descr="G:\CS171\Final\final-project-team5\report\Images\Water_round20_photon200000_r0.15_alpha0.8\output_round2.pngoutput_round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526155" y="990600"/>
            <a:ext cx="4876800" cy="4876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95700" y="6065520"/>
            <a:ext cx="4716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Render Round 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Experiments on Render Round</a:t>
            </a:r>
          </a:p>
        </p:txBody>
      </p:sp>
      <p:pic>
        <p:nvPicPr>
          <p:cNvPr id="4" name="图片 3" descr="G:\CS171\Final\final-project-team5\report\Images\Water_round20_photon200000_r0.15_alpha0.8\output_round3.pngoutput_round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526155" y="990600"/>
            <a:ext cx="4876800" cy="4876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95700" y="6065520"/>
            <a:ext cx="4716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Render Round 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Experiments on Render Round</a:t>
            </a:r>
          </a:p>
        </p:txBody>
      </p:sp>
      <p:pic>
        <p:nvPicPr>
          <p:cNvPr id="4" name="图片 3" descr="G:\CS171\Final\final-project-team5\report\Images\Water_round20_photon200000_r0.15_alpha0.8\output_round3.pngoutput_round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526155" y="990600"/>
            <a:ext cx="4876800" cy="4876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95700" y="6065520"/>
            <a:ext cx="4716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Render Round 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Experiments on Render Round</a:t>
            </a:r>
          </a:p>
        </p:txBody>
      </p:sp>
      <p:pic>
        <p:nvPicPr>
          <p:cNvPr id="4" name="图片 3" descr="G:\CS171\Final\final-project-team5\report\Images\Water_round20_photon200000_r0.15_alpha0.8\output_round5.pngoutput_round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526155" y="990600"/>
            <a:ext cx="4876800" cy="4876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95700" y="6065520"/>
            <a:ext cx="4716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Render Round 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Experiments on Render Round</a:t>
            </a:r>
          </a:p>
        </p:txBody>
      </p:sp>
      <p:pic>
        <p:nvPicPr>
          <p:cNvPr id="4" name="图片 3" descr="G:\CS171\Final\final-project-team5\report\Images\Water_round20_photon200000_r0.15_alpha0.8\output_round6.pngoutput_round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526155" y="990600"/>
            <a:ext cx="4876800" cy="4876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95700" y="6065520"/>
            <a:ext cx="4716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Render Round 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Experiments on Render Round</a:t>
            </a:r>
          </a:p>
        </p:txBody>
      </p:sp>
      <p:pic>
        <p:nvPicPr>
          <p:cNvPr id="4" name="图片 3" descr="G:\CS171\Final\final-project-team5\report\Images\Water_round20_photon200000_r0.15_alpha0.8\output_round7.pngoutput_round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535680" y="990600"/>
            <a:ext cx="4876800" cy="4876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95700" y="6065520"/>
            <a:ext cx="4716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Render Round 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Experiments on Render Round</a:t>
            </a:r>
          </a:p>
        </p:txBody>
      </p:sp>
      <p:pic>
        <p:nvPicPr>
          <p:cNvPr id="4" name="图片 3" descr="G:\CS171\Final\final-project-team5\report\Images\Water_round20_photon200000_r0.15_alpha0.8\output_round8.pngoutput_round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3535680" y="990600"/>
            <a:ext cx="4876800" cy="4876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95700" y="6065520"/>
            <a:ext cx="4716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Render Round 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Experiments on Render Round</a:t>
            </a:r>
          </a:p>
        </p:txBody>
      </p:sp>
      <p:pic>
        <p:nvPicPr>
          <p:cNvPr id="4" name="图片 3" descr="G:\CS171\Final\final-project-team5\report\Images\Water_round20_photon200000_r0.15_alpha0.8\output_round9.pngoutput_round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3535680" y="990600"/>
            <a:ext cx="4876800" cy="4876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95700" y="6065520"/>
            <a:ext cx="4716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Render Round 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Introduction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06070" y="1384300"/>
            <a:ext cx="116154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	</a:t>
            </a:r>
            <a:r>
              <a:rPr lang="en-US" altLang="zh-CN" sz="2400"/>
              <a:t>In this project, we implement photon mapping based on</a:t>
            </a:r>
            <a:r>
              <a:rPr lang="en-US" altLang="zh-CN"/>
              <a:t> </a:t>
            </a:r>
            <a:r>
              <a:rPr lang="en-US" altLang="zh-CN" sz="2400"/>
              <a:t>SPPM</a:t>
            </a:r>
            <a:r>
              <a:rPr lang="en-US" altLang="zh-CN"/>
              <a:t> (</a:t>
            </a:r>
            <a:r>
              <a:rPr lang="en-US" altLang="zh-CN" sz="2400">
                <a:sym typeface="+mn-ea"/>
              </a:rPr>
              <a:t>Stochastic Progressive Photon Mapping</a:t>
            </a:r>
            <a:r>
              <a:rPr lang="en-US" altLang="zh-CN"/>
              <a:t> ) </a:t>
            </a:r>
            <a:r>
              <a:rPr lang="en-US" altLang="zh-CN" sz="2400"/>
              <a:t>method</a:t>
            </a:r>
            <a:r>
              <a:rPr lang="en-US" altLang="zh-CN"/>
              <a:t>.</a:t>
            </a:r>
          </a:p>
        </p:txBody>
      </p:sp>
      <p:pic>
        <p:nvPicPr>
          <p:cNvPr id="3" name="图片 2" descr="sp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235" y="2426335"/>
            <a:ext cx="9209405" cy="30213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Experiments on Render Round</a:t>
            </a:r>
          </a:p>
        </p:txBody>
      </p:sp>
      <p:pic>
        <p:nvPicPr>
          <p:cNvPr id="4" name="图片 3" descr="G:\CS171\Final\final-project-team5\report\Images\Water_round20_photon200000_r0.15_alpha0.8\output_round10.pngoutput_round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3535680" y="990600"/>
            <a:ext cx="4876800" cy="4876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95700" y="6065520"/>
            <a:ext cx="4716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Render Round 10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Experiments on Render Round</a:t>
            </a:r>
          </a:p>
        </p:txBody>
      </p:sp>
      <p:pic>
        <p:nvPicPr>
          <p:cNvPr id="4" name="图片 3" descr="G:\CS171\Final\final-project-team5\report\Images\Water_round20_photon200000_r0.15_alpha0.8\output_round11.pngoutput_round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3535680" y="990600"/>
            <a:ext cx="4876800" cy="4876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95700" y="6065520"/>
            <a:ext cx="4716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Render Round 11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Experiments on Render Round</a:t>
            </a:r>
          </a:p>
        </p:txBody>
      </p:sp>
      <p:pic>
        <p:nvPicPr>
          <p:cNvPr id="4" name="图片 3" descr="G:\CS171\Final\final-project-team5\report\Images\Water_round20_photon200000_r0.15_alpha0.8\output_round12.pngoutput_round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3535680" y="990600"/>
            <a:ext cx="4876800" cy="4876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95700" y="6065520"/>
            <a:ext cx="4716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Render Round 12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Experiments on Render Round</a:t>
            </a:r>
          </a:p>
        </p:txBody>
      </p:sp>
      <p:pic>
        <p:nvPicPr>
          <p:cNvPr id="4" name="图片 3" descr="G:\CS171\Final\final-project-team5\report\Images\Water_round20_photon200000_r0.15_alpha0.8\output_round13.pngoutput_round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3535680" y="990600"/>
            <a:ext cx="4876800" cy="4876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95700" y="6065520"/>
            <a:ext cx="4716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Render Round 13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Experiments on Render Round</a:t>
            </a:r>
          </a:p>
        </p:txBody>
      </p:sp>
      <p:pic>
        <p:nvPicPr>
          <p:cNvPr id="4" name="图片 3" descr="G:\CS171\Final\final-project-team5\report\Images\Water_round20_photon200000_r0.15_alpha0.8\output_round14.pngoutput_round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3535680" y="990600"/>
            <a:ext cx="4876800" cy="4876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95700" y="6065520"/>
            <a:ext cx="4716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Render Round 14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Experiments on Render Round</a:t>
            </a:r>
          </a:p>
        </p:txBody>
      </p:sp>
      <p:pic>
        <p:nvPicPr>
          <p:cNvPr id="4" name="图片 3" descr="G:\CS171\Final\final-project-team5\report\Images\Water_round20_photon200000_r0.15_alpha0.8\output_round15.pngoutput_round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3535680" y="990600"/>
            <a:ext cx="4876800" cy="4876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95700" y="6065520"/>
            <a:ext cx="4716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Render Round 15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Experiments on Render Round</a:t>
            </a:r>
          </a:p>
        </p:txBody>
      </p:sp>
      <p:pic>
        <p:nvPicPr>
          <p:cNvPr id="4" name="图片 3" descr="G:\CS171\Final\final-project-team5\report\Images\Water_round20_photon200000_r0.15_alpha0.8\output_round16.pngoutput_round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3535680" y="990600"/>
            <a:ext cx="4876800" cy="4876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95700" y="6065520"/>
            <a:ext cx="4716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Render Round 16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Experiments on Render Round</a:t>
            </a:r>
          </a:p>
        </p:txBody>
      </p:sp>
      <p:pic>
        <p:nvPicPr>
          <p:cNvPr id="4" name="图片 3" descr="G:\CS171\Final\final-project-team5\report\Images\Water_round20_photon200000_r0.15_alpha0.8\output_round17.pngoutput_round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3535680" y="990600"/>
            <a:ext cx="4876800" cy="4876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95700" y="6065520"/>
            <a:ext cx="4716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Render Round 17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Experiments on Render Round</a:t>
            </a:r>
          </a:p>
        </p:txBody>
      </p:sp>
      <p:pic>
        <p:nvPicPr>
          <p:cNvPr id="4" name="图片 3" descr="G:\CS171\Final\final-project-team5\report\Images\Water_round20_photon200000_r0.15_alpha0.8\output_round18.pngoutput_round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3535680" y="990600"/>
            <a:ext cx="4876800" cy="4876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95700" y="6065520"/>
            <a:ext cx="4716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Render Round 18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Experiments on Render Round</a:t>
            </a:r>
          </a:p>
        </p:txBody>
      </p:sp>
      <p:pic>
        <p:nvPicPr>
          <p:cNvPr id="4" name="图片 3" descr="G:\CS171\Final\final-project-team5\report\Images\Water_round20_photon200000_r0.15_alpha0.8\output_round19.pngoutput_round1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3535680" y="990600"/>
            <a:ext cx="4876800" cy="4876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95700" y="6065520"/>
            <a:ext cx="4716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Render Round 19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Photon mapping Methods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77190" y="1170940"/>
            <a:ext cx="1161542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Photon mapping : Simple, but need to store a huge amount of photons.</a:t>
            </a:r>
          </a:p>
          <a:p>
            <a:endParaRPr lang="en-US" altLang="zh-CN" sz="2000">
              <a:sym typeface="+mn-ea"/>
            </a:endParaRPr>
          </a:p>
          <a:p>
            <a:r>
              <a:rPr lang="en-US" altLang="zh-CN" sz="2000">
                <a:sym typeface="+mn-ea"/>
              </a:rPr>
              <a:t>Progressive Photon mapping : No need to store all photons now. However, to get a good result, we need high spp. Then we need to store a huge amount of viewpoints.</a:t>
            </a:r>
            <a:endParaRPr lang="en-US" altLang="zh-CN" sz="2000"/>
          </a:p>
          <a:p>
            <a:endParaRPr lang="en-US" altLang="zh-CN" sz="2000"/>
          </a:p>
          <a:p>
            <a:r>
              <a:rPr lang="en-US" altLang="zh-CN" sz="2000">
                <a:sym typeface="+mn-ea"/>
              </a:rPr>
              <a:t>Stochastic Progressive Photon mapping : We can use rather low spp now to get a quit good result. So we do not need to store huge amount of either photons or view points.</a:t>
            </a:r>
            <a:endParaRPr lang="en-US" altLang="zh-CN" sz="2000"/>
          </a:p>
          <a:p>
            <a:endParaRPr lang="en-US" altLang="zh-CN" sz="2000"/>
          </a:p>
        </p:txBody>
      </p:sp>
      <p:pic>
        <p:nvPicPr>
          <p:cNvPr id="5" name="图片 4" descr="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10" y="3635375"/>
            <a:ext cx="3329940" cy="24841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895" y="3724275"/>
            <a:ext cx="4914900" cy="217360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309043" y="6119495"/>
            <a:ext cx="2553335" cy="5219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PPM Pipeline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Experiments on Render Round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81660" y="1014095"/>
            <a:ext cx="47167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Caustics Effects</a:t>
            </a:r>
          </a:p>
        </p:txBody>
      </p:sp>
      <p:pic>
        <p:nvPicPr>
          <p:cNvPr id="10" name="图片 9" descr="caustics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" y="2181225"/>
            <a:ext cx="2232025" cy="2232025"/>
          </a:xfrm>
          <a:prstGeom prst="rect">
            <a:avLst/>
          </a:prstGeom>
        </p:spPr>
      </p:pic>
      <p:pic>
        <p:nvPicPr>
          <p:cNvPr id="14" name="图片 13" descr="caustics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5" y="2180590"/>
            <a:ext cx="2232025" cy="223202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-264795" y="4878705"/>
            <a:ext cx="29730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Round 0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148840" y="4878705"/>
            <a:ext cx="29730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Round 4</a:t>
            </a:r>
          </a:p>
        </p:txBody>
      </p:sp>
      <p:pic>
        <p:nvPicPr>
          <p:cNvPr id="17" name="图片 16" descr="caustics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680" y="2182495"/>
            <a:ext cx="2231390" cy="2231390"/>
          </a:xfrm>
          <a:prstGeom prst="rect">
            <a:avLst/>
          </a:prstGeom>
        </p:spPr>
      </p:pic>
      <p:pic>
        <p:nvPicPr>
          <p:cNvPr id="18" name="图片 17" descr="caustics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5525" y="2182495"/>
            <a:ext cx="2232025" cy="2232025"/>
          </a:xfrm>
          <a:prstGeom prst="rect">
            <a:avLst/>
          </a:prstGeom>
        </p:spPr>
      </p:pic>
      <p:pic>
        <p:nvPicPr>
          <p:cNvPr id="19" name="图片 18" descr="caustics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9640" y="2181225"/>
            <a:ext cx="2231390" cy="223139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4561840" y="4878705"/>
            <a:ext cx="29730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Round 9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928485" y="4878705"/>
            <a:ext cx="29730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Round 14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9438640" y="4878705"/>
            <a:ext cx="29730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Round 19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Experiments on Render Round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81660" y="1014095"/>
            <a:ext cx="47167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Rendering time</a:t>
            </a:r>
          </a:p>
        </p:txBody>
      </p:sp>
      <p:pic>
        <p:nvPicPr>
          <p:cNvPr id="3" name="图片 2" descr="render_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635" y="1726565"/>
            <a:ext cx="6886575" cy="413893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Results</a:t>
            </a:r>
          </a:p>
        </p:txBody>
      </p:sp>
      <p:pic>
        <p:nvPicPr>
          <p:cNvPr id="3" name="图片 2" descr="output_wat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09320"/>
            <a:ext cx="4876800" cy="4876800"/>
          </a:xfrm>
          <a:prstGeom prst="rect">
            <a:avLst/>
          </a:prstGeom>
        </p:spPr>
      </p:pic>
      <p:pic>
        <p:nvPicPr>
          <p:cNvPr id="4" name="图片 3" descr="multiple_light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920" y="909320"/>
            <a:ext cx="48768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Results</a:t>
            </a:r>
          </a:p>
        </p:txBody>
      </p:sp>
      <p:pic>
        <p:nvPicPr>
          <p:cNvPr id="3" name="图片 2" descr="G:\CS171\Final\final-project-team5\report\Images\glossy.pngglossy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5800" y="909320"/>
            <a:ext cx="4876800" cy="4876800"/>
          </a:xfrm>
          <a:prstGeom prst="rect">
            <a:avLst/>
          </a:prstGeom>
        </p:spPr>
      </p:pic>
      <p:pic>
        <p:nvPicPr>
          <p:cNvPr id="4" name="图片 3" descr="G:\CS171\Final\final-project-team5\report\Images\output_spp10.pngoutput_spp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598920" y="909320"/>
            <a:ext cx="48768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Results</a:t>
            </a:r>
          </a:p>
        </p:txBody>
      </p:sp>
      <p:pic>
        <p:nvPicPr>
          <p:cNvPr id="3" name="图片 2" descr="G:\CS171\Final\final-project-team5\report\Images\output_bunny.pngoutput_bunny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5800" y="909320"/>
            <a:ext cx="4876800" cy="4876800"/>
          </a:xfrm>
          <a:prstGeom prst="rect">
            <a:avLst/>
          </a:prstGeom>
        </p:spPr>
      </p:pic>
      <p:pic>
        <p:nvPicPr>
          <p:cNvPr id="5" name="图片 4" descr="G:\CS171\Final\final-project-team5\report\Images\dragon.pngdragon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598920" y="909320"/>
            <a:ext cx="48768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Results</a:t>
            </a:r>
          </a:p>
        </p:txBody>
      </p:sp>
      <p:pic>
        <p:nvPicPr>
          <p:cNvPr id="3" name="图片 2" descr="G:\CS171\Final\final-project-team5\report\Images\icecream.pngicecream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5800" y="909320"/>
            <a:ext cx="4876800" cy="4876800"/>
          </a:xfrm>
          <a:prstGeom prst="rect">
            <a:avLst/>
          </a:prstGeom>
        </p:spPr>
      </p:pic>
      <p:pic>
        <p:nvPicPr>
          <p:cNvPr id="5" name="图片 4" descr="G:\CS171\Final\final-project-team5\report\Images\output_20round_photon500000.pngoutput_20round_photon50000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629402" y="909320"/>
            <a:ext cx="48768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Results</a:t>
            </a:r>
          </a:p>
        </p:txBody>
      </p:sp>
      <p:pic>
        <p:nvPicPr>
          <p:cNvPr id="5" name="图片 4" descr="icedrag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24" y="829919"/>
            <a:ext cx="4876800" cy="4876800"/>
          </a:xfrm>
          <a:prstGeom prst="rect">
            <a:avLst/>
          </a:prstGeom>
        </p:spPr>
      </p:pic>
      <p:pic>
        <p:nvPicPr>
          <p:cNvPr id="7" name="图片 6" descr="G:\CS171\Final\final-project-team5\report\Images\ice_flowerpot.pngice_flowerpot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264548" y="829919"/>
            <a:ext cx="48768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16343" y="2829560"/>
            <a:ext cx="964755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72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Thanks for listening!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95803" y="111388"/>
            <a:ext cx="8216283" cy="759735"/>
          </a:xfrm>
        </p:spPr>
        <p:txBody>
          <a:bodyPr>
            <a:normAutofit/>
          </a:bodyPr>
          <a:lstStyle/>
          <a:p>
            <a:r>
              <a:rPr lang="en-US" altLang="zh-CN"/>
              <a:t>Rendering Pipeline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95910" y="4076700"/>
            <a:ext cx="116560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1. For each pixel, shoot Rays till they hit a diffuse surface, store the hit point as viewpoints.</a:t>
            </a:r>
          </a:p>
          <a:p>
            <a:r>
              <a:rPr lang="en-US" altLang="zh-CN" sz="2000" dirty="0"/>
              <a:t>2. Use the viewpoints we get from all pixels to construct a viewpoint balanced KD-tree.</a:t>
            </a:r>
          </a:p>
          <a:p>
            <a:r>
              <a:rPr lang="en-US" altLang="zh-CN" sz="2000" dirty="0"/>
              <a:t>3. Generate Photons from light sources, trace the photons using path tracing technique.</a:t>
            </a:r>
          </a:p>
          <a:p>
            <a:r>
              <a:rPr lang="en-US" altLang="zh-CN" sz="2000" dirty="0"/>
              <a:t>4. Update the pixel colors using temporary pixel energy accumulated in photon tracing part.</a:t>
            </a:r>
          </a:p>
          <a:p>
            <a:r>
              <a:rPr lang="en-US" altLang="zh-CN" sz="2000" dirty="0"/>
              <a:t>5. Update search radius 𝑟 = 𝑟 ∗ 𝛼, update photon energy coefficient 𝑒 = 𝑒 ∗ 𝛼.</a:t>
            </a:r>
          </a:p>
          <a:p>
            <a:r>
              <a:rPr lang="en-US" altLang="zh-CN" sz="2000" dirty="0"/>
              <a:t>6. Start next round.</a:t>
            </a:r>
          </a:p>
        </p:txBody>
      </p:sp>
      <p:pic>
        <p:nvPicPr>
          <p:cNvPr id="5" name="图片 4" descr="sp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00" y="1134745"/>
            <a:ext cx="8378190" cy="2748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05963" y="182508"/>
            <a:ext cx="8216283" cy="759735"/>
          </a:xfrm>
        </p:spPr>
        <p:txBody>
          <a:bodyPr/>
          <a:lstStyle/>
          <a:p>
            <a:r>
              <a:rPr lang="en-US" altLang="zh-CN"/>
              <a:t>Contribution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60160" y="1384300"/>
            <a:ext cx="1161542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Member 1. </a:t>
            </a:r>
            <a:r>
              <a:rPr lang="en-US" altLang="zh-CN" sz="2400" dirty="0" err="1"/>
              <a:t>Chunhao</a:t>
            </a:r>
            <a:r>
              <a:rPr lang="en-US" altLang="zh-CN" sz="2400" dirty="0"/>
              <a:t> Bi : Ray tracing and Path tracing, Materials</a:t>
            </a:r>
          </a:p>
          <a:p>
            <a:r>
              <a:rPr lang="en-US" altLang="zh-CN" sz="2400" dirty="0"/>
              <a:t>and Texture, Algorithm Corrections.</a:t>
            </a:r>
          </a:p>
          <a:p>
            <a:endParaRPr lang="en-US" altLang="zh-CN" sz="2400" dirty="0"/>
          </a:p>
          <a:p>
            <a:r>
              <a:rPr lang="en-US" altLang="zh-CN" sz="2400" dirty="0"/>
              <a:t>Member 2. </a:t>
            </a:r>
            <a:r>
              <a:rPr lang="en-US" altLang="zh-CN" sz="2400" dirty="0" err="1"/>
              <a:t>Hongdi</a:t>
            </a:r>
            <a:r>
              <a:rPr lang="en-US" altLang="zh-CN" sz="2400" dirty="0"/>
              <a:t> Yang : Rendering pipeline, Light settings, Scene</a:t>
            </a:r>
          </a:p>
          <a:p>
            <a:r>
              <a:rPr lang="en-US" altLang="zh-CN" sz="2400" dirty="0"/>
              <a:t>construction.</a:t>
            </a:r>
          </a:p>
          <a:p>
            <a:endParaRPr lang="en-US" altLang="zh-CN" sz="2400" dirty="0"/>
          </a:p>
          <a:p>
            <a:r>
              <a:rPr lang="en-US" altLang="zh-CN" sz="2400" dirty="0"/>
              <a:t>Member 3. </a:t>
            </a:r>
            <a:r>
              <a:rPr lang="en-US" altLang="zh-CN" sz="2400" dirty="0" err="1"/>
              <a:t>Mutian</a:t>
            </a:r>
            <a:r>
              <a:rPr lang="en-US" altLang="zh-CN" sz="2400" dirty="0"/>
              <a:t> Li : Photon tracing, Color calculation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Formulas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30142" y="1582737"/>
            <a:ext cx="1096137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>
                <a:sym typeface="+mn-ea"/>
              </a:rPr>
              <a:t>For each photon, we trace its ray and update the pixels.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>
                <a:sym typeface="+mn-ea"/>
              </a:rPr>
              <a:t>If the photon hits an ideal difussion surface, instead of storing the photon, we search the viewpoints within a radius around the photon, calculating the contribution, and updating the corresponding pixel.</a:t>
            </a:r>
          </a:p>
          <a:p>
            <a:pPr algn="l"/>
            <a:endParaRPr lang="en-US" altLang="zh-CN">
              <a:sym typeface="+mn-ea"/>
            </a:endParaRPr>
          </a:p>
          <a:p>
            <a:pPr algn="l"/>
            <a:endParaRPr lang="en-US" altLang="zh-CN"/>
          </a:p>
          <a:p>
            <a:pPr algn="l"/>
            <a:endParaRPr lang="en-US" altLang="zh-CN">
              <a:sym typeface="+mn-ea"/>
            </a:endParaRPr>
          </a:p>
          <a:p>
            <a:pPr algn="l"/>
            <a:endParaRPr lang="en-US" altLang="zh-CN">
              <a:sym typeface="+mn-ea"/>
            </a:endParaRPr>
          </a:p>
          <a:p>
            <a:pPr algn="l"/>
            <a:r>
              <a:rPr lang="en-US" altLang="zh-CN">
                <a:sym typeface="+mn-ea"/>
              </a:rPr>
              <a:t>Whenever the photon hits an object, we sample another ray according to the brdf and update the radiance, then continue photon tracing untill the maximum depth is reached.</a:t>
            </a:r>
          </a:p>
          <a:p>
            <a:pPr algn="l"/>
            <a:endParaRPr lang="en-US" altLang="zh-CN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10" y="3025775"/>
            <a:ext cx="3822700" cy="990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265" y="2924175"/>
            <a:ext cx="4991100" cy="1193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543" y="4811525"/>
            <a:ext cx="1460500" cy="660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/>
          <p:cNvSpPr txBox="1"/>
          <p:nvPr/>
        </p:nvSpPr>
        <p:spPr>
          <a:xfrm>
            <a:off x="3074044" y="126525"/>
            <a:ext cx="8216283" cy="7597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using photon mapping?</a:t>
            </a:r>
          </a:p>
        </p:txBody>
      </p:sp>
      <p:sp>
        <p:nvSpPr>
          <p:cNvPr id="10" name="标题 3"/>
          <p:cNvSpPr txBox="1"/>
          <p:nvPr/>
        </p:nvSpPr>
        <p:spPr>
          <a:xfrm>
            <a:off x="265529" y="1143562"/>
            <a:ext cx="4182061" cy="7597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——Biased but Fast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65529" y="1793811"/>
            <a:ext cx="116560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000" dirty="0"/>
              <a:t>Path tracing is unbiased but slow for small lights, because it is</a:t>
            </a:r>
            <a:r>
              <a:rPr lang="zh-CN" altLang="en-US" sz="2000" dirty="0"/>
              <a:t> </a:t>
            </a:r>
            <a:r>
              <a:rPr lang="en-US" altLang="zh-CN" sz="2000" dirty="0"/>
              <a:t>hard to hit the light.</a:t>
            </a:r>
          </a:p>
          <a:p>
            <a:pPr marL="457200" indent="-457200">
              <a:buAutoNum type="arabicPeriod"/>
            </a:pPr>
            <a:r>
              <a:rPr lang="en-US" altLang="zh-CN" sz="2000" dirty="0"/>
              <a:t>Photon mapping is quick because lights search for you ( viewpoints ).</a:t>
            </a:r>
          </a:p>
          <a:p>
            <a:pPr marL="457200" indent="-457200">
              <a:buAutoNum type="arabicPeriod"/>
            </a:pPr>
            <a:r>
              <a:rPr lang="en-US" altLang="zh-CN" sz="2000" dirty="0"/>
              <a:t>You can get a convincing result in a short time. ( but it is not totally true aka biased)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732" y="2977425"/>
            <a:ext cx="3389629" cy="338962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985" y="2977425"/>
            <a:ext cx="3389629" cy="3389629"/>
          </a:xfrm>
          <a:prstGeom prst="rect">
            <a:avLst/>
          </a:prstGeom>
        </p:spPr>
      </p:pic>
      <p:sp>
        <p:nvSpPr>
          <p:cNvPr id="19" name="标题 3"/>
          <p:cNvSpPr txBox="1"/>
          <p:nvPr/>
        </p:nvSpPr>
        <p:spPr>
          <a:xfrm>
            <a:off x="588320" y="4264091"/>
            <a:ext cx="1219200" cy="2488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Path tracing</a:t>
            </a:r>
          </a:p>
        </p:txBody>
      </p:sp>
      <p:sp>
        <p:nvSpPr>
          <p:cNvPr id="20" name="标题 3"/>
          <p:cNvSpPr txBox="1"/>
          <p:nvPr/>
        </p:nvSpPr>
        <p:spPr>
          <a:xfrm>
            <a:off x="10052465" y="4264091"/>
            <a:ext cx="1704107" cy="2488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Photon mapping</a:t>
            </a:r>
          </a:p>
        </p:txBody>
      </p:sp>
      <p:sp>
        <p:nvSpPr>
          <p:cNvPr id="22" name="标题 1"/>
          <p:cNvSpPr>
            <a:spLocks noGrp="1"/>
          </p:cNvSpPr>
          <p:nvPr>
            <p:ph type="title"/>
          </p:nvPr>
        </p:nvSpPr>
        <p:spPr>
          <a:xfrm>
            <a:off x="1478543" y="0"/>
            <a:ext cx="10515600" cy="1310889"/>
          </a:xfrm>
        </p:spPr>
        <p:txBody>
          <a:bodyPr/>
          <a:lstStyle/>
          <a:p>
            <a:r>
              <a:rPr lang="en-US" altLang="zh-CN" dirty="0"/>
              <a:t>Compares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45" y="3601615"/>
            <a:ext cx="2799183" cy="279918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89" y="3601616"/>
            <a:ext cx="2799183" cy="279918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681" y="3601615"/>
            <a:ext cx="2799183" cy="2799183"/>
          </a:xfrm>
          <a:prstGeom prst="rect">
            <a:avLst/>
          </a:prstGeom>
        </p:spPr>
      </p:pic>
      <p:sp>
        <p:nvSpPr>
          <p:cNvPr id="11" name="标题 3"/>
          <p:cNvSpPr txBox="1"/>
          <p:nvPr/>
        </p:nvSpPr>
        <p:spPr>
          <a:xfrm>
            <a:off x="1883227" y="3304589"/>
            <a:ext cx="1219200" cy="2488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Monte-Carlo</a:t>
            </a:r>
          </a:p>
        </p:txBody>
      </p:sp>
      <p:sp>
        <p:nvSpPr>
          <p:cNvPr id="12" name="标题 3"/>
          <p:cNvSpPr txBox="1"/>
          <p:nvPr/>
        </p:nvSpPr>
        <p:spPr>
          <a:xfrm>
            <a:off x="5521807" y="3304591"/>
            <a:ext cx="1219200" cy="2488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Direct lighting</a:t>
            </a:r>
          </a:p>
        </p:txBody>
      </p:sp>
      <p:sp>
        <p:nvSpPr>
          <p:cNvPr id="13" name="标题 3"/>
          <p:cNvSpPr txBox="1"/>
          <p:nvPr/>
        </p:nvSpPr>
        <p:spPr>
          <a:xfrm>
            <a:off x="8773525" y="3304589"/>
            <a:ext cx="1959428" cy="2488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SPPM(photon mapping)</a:t>
            </a:r>
          </a:p>
        </p:txBody>
      </p:sp>
      <p:sp>
        <p:nvSpPr>
          <p:cNvPr id="16" name="标题 3"/>
          <p:cNvSpPr txBox="1"/>
          <p:nvPr/>
        </p:nvSpPr>
        <p:spPr>
          <a:xfrm>
            <a:off x="918672" y="733015"/>
            <a:ext cx="1511951" cy="7597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03377" y="1492750"/>
            <a:ext cx="116560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000" dirty="0"/>
              <a:t>All below were rendered in 550s.</a:t>
            </a:r>
          </a:p>
          <a:p>
            <a:pPr marL="457200" indent="-457200">
              <a:buAutoNum type="arabicPeriod"/>
            </a:pPr>
            <a:r>
              <a:rPr lang="en-US" altLang="zh-CN" sz="2000" dirty="0"/>
              <a:t>Left is very dark, rays cannot hit lights</a:t>
            </a:r>
          </a:p>
          <a:p>
            <a:pPr marL="457200" indent="-457200">
              <a:buAutoNum type="arabicPeriod"/>
            </a:pPr>
            <a:r>
              <a:rPr lang="en-US" altLang="zh-CN" sz="2000" dirty="0"/>
              <a:t>Middle is partially correct, the shadow makes direct lighting wrong because glass is considered as light-tight.</a:t>
            </a:r>
          </a:p>
          <a:p>
            <a:pPr marL="457200" indent="-457200">
              <a:buAutoNum type="arabicPeriod"/>
            </a:pPr>
            <a:r>
              <a:rPr lang="en-US" altLang="zh-CN" sz="2000" dirty="0"/>
              <a:t>Right seems good (soft shadow), but glossy part (box) is not as good as direct lighting.</a:t>
            </a:r>
          </a:p>
        </p:txBody>
      </p:sp>
      <p:sp>
        <p:nvSpPr>
          <p:cNvPr id="20" name="标题 3"/>
          <p:cNvSpPr txBox="1"/>
          <p:nvPr/>
        </p:nvSpPr>
        <p:spPr>
          <a:xfrm>
            <a:off x="232563" y="733014"/>
            <a:ext cx="4182061" cy="7597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fast</a:t>
            </a:r>
          </a:p>
        </p:txBody>
      </p:sp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1478543" y="0"/>
            <a:ext cx="10515600" cy="1310889"/>
          </a:xfrm>
        </p:spPr>
        <p:txBody>
          <a:bodyPr/>
          <a:lstStyle/>
          <a:p>
            <a:r>
              <a:rPr lang="en-US" altLang="zh-CN" dirty="0"/>
              <a:t>Compares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 txBox="1"/>
          <p:nvPr/>
        </p:nvSpPr>
        <p:spPr>
          <a:xfrm>
            <a:off x="232563" y="733014"/>
            <a:ext cx="4182061" cy="7597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biased…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88" y="3601615"/>
            <a:ext cx="2799183" cy="279918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45" y="3601614"/>
            <a:ext cx="2799183" cy="279918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673" y="3601614"/>
            <a:ext cx="2799183" cy="2799183"/>
          </a:xfrm>
          <a:prstGeom prst="rect">
            <a:avLst/>
          </a:prstGeom>
        </p:spPr>
      </p:pic>
      <p:sp>
        <p:nvSpPr>
          <p:cNvPr id="17" name="标题 3"/>
          <p:cNvSpPr txBox="1"/>
          <p:nvPr/>
        </p:nvSpPr>
        <p:spPr>
          <a:xfrm>
            <a:off x="1777479" y="3265711"/>
            <a:ext cx="1219200" cy="2488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Initial r = 1</a:t>
            </a:r>
          </a:p>
        </p:txBody>
      </p:sp>
      <p:sp>
        <p:nvSpPr>
          <p:cNvPr id="18" name="标题 3"/>
          <p:cNvSpPr txBox="1"/>
          <p:nvPr/>
        </p:nvSpPr>
        <p:spPr>
          <a:xfrm>
            <a:off x="5358881" y="3256383"/>
            <a:ext cx="1474237" cy="2488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Initial r = 0.5</a:t>
            </a:r>
          </a:p>
        </p:txBody>
      </p:sp>
      <p:sp>
        <p:nvSpPr>
          <p:cNvPr id="19" name="标题 3"/>
          <p:cNvSpPr txBox="1"/>
          <p:nvPr/>
        </p:nvSpPr>
        <p:spPr>
          <a:xfrm>
            <a:off x="8862942" y="3253272"/>
            <a:ext cx="1959428" cy="2488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Initial r = 0.125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03377" y="1492750"/>
            <a:ext cx="116560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000" dirty="0"/>
              <a:t>All below were using same parameters except initial r.</a:t>
            </a:r>
          </a:p>
          <a:p>
            <a:pPr marL="457200" indent="-457200">
              <a:buAutoNum type="arabicPeriod"/>
            </a:pPr>
            <a:r>
              <a:rPr lang="en-US" altLang="zh-CN" sz="2000" dirty="0"/>
              <a:t>Left is very smooth but shadow is almost gone.</a:t>
            </a:r>
          </a:p>
          <a:p>
            <a:pPr marL="457200" indent="-457200">
              <a:buAutoNum type="arabicPeriod"/>
            </a:pPr>
            <a:r>
              <a:rPr lang="en-US" altLang="zh-CN" sz="2000" dirty="0"/>
              <a:t>Right has a clear shadow but it is noisy.</a:t>
            </a:r>
          </a:p>
          <a:p>
            <a:pPr marL="457200" indent="-457200">
              <a:buAutoNum type="arabicPeriod"/>
            </a:pPr>
            <a:r>
              <a:rPr lang="en-US" altLang="zh-CN" sz="2000" dirty="0"/>
              <a:t>This difference is because the estimator is biased, a smaller </a:t>
            </a:r>
            <a:r>
              <a:rPr lang="en-US" altLang="zh-CN" sz="2000" dirty="0">
                <a:solidFill>
                  <a:srgbClr val="FF0000"/>
                </a:solidFill>
              </a:rPr>
              <a:t>radius</a:t>
            </a:r>
            <a:r>
              <a:rPr lang="en-US" altLang="zh-CN" sz="2000" dirty="0"/>
              <a:t> will reduce the bias but 	it will be more noisy, which can be solved by increasing photon number </a:t>
            </a: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1478543" y="0"/>
            <a:ext cx="10515600" cy="1310889"/>
          </a:xfrm>
        </p:spPr>
        <p:txBody>
          <a:bodyPr/>
          <a:lstStyle/>
          <a:p>
            <a:r>
              <a:rPr lang="en-US" altLang="zh-CN" dirty="0"/>
              <a:t>Compares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680,&quot;width&quot;:7680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680,&quot;width&quot;:7680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680,&quot;width&quot;:7680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680,&quot;width&quot;:7680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680,&quot;width&quot;:768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680,&quot;width&quot;:7680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680,&quot;width&quot;:7680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680,&quot;width&quot;:7680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680,&quot;width&quot;:7680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680,&quot;width&quot;:7680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680,&quot;width&quot;:7680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680,&quot;width&quot;:7680}"/>
</p:tagLst>
</file>

<file path=ppt/theme/theme1.xml><?xml version="1.0" encoding="utf-8"?>
<a:theme xmlns:a="http://schemas.openxmlformats.org/drawingml/2006/main" name="Office 主题​​">
  <a:themeElements>
    <a:clrScheme name="ShanghaiTech">
      <a:dk1>
        <a:sysClr val="windowText" lastClr="000000"/>
      </a:dk1>
      <a:lt1>
        <a:sysClr val="window" lastClr="FFFFFF"/>
      </a:lt1>
      <a:dk2>
        <a:srgbClr val="A40006"/>
      </a:dk2>
      <a:lt2>
        <a:srgbClr val="E7E6E6"/>
      </a:lt2>
      <a:accent1>
        <a:srgbClr val="004098"/>
      </a:accent1>
      <a:accent2>
        <a:srgbClr val="009944"/>
      </a:accent2>
      <a:accent3>
        <a:srgbClr val="F39800"/>
      </a:accent3>
      <a:accent4>
        <a:srgbClr val="7E3C93"/>
      </a:accent4>
      <a:accent5>
        <a:srgbClr val="269BC1"/>
      </a:accent5>
      <a:accent6>
        <a:srgbClr val="A40006"/>
      </a:accent6>
      <a:hlink>
        <a:srgbClr val="A40006"/>
      </a:hlink>
      <a:folHlink>
        <a:srgbClr val="A40006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740</Words>
  <Application>Microsoft Office PowerPoint</Application>
  <PresentationFormat>宽屏</PresentationFormat>
  <Paragraphs>118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1" baseType="lpstr">
      <vt:lpstr>等线</vt:lpstr>
      <vt:lpstr>微软雅黑</vt:lpstr>
      <vt:lpstr>Arial</vt:lpstr>
      <vt:lpstr>Office 主题​​</vt:lpstr>
      <vt:lpstr>PowerPoint 演示文稿</vt:lpstr>
      <vt:lpstr>Introduction</vt:lpstr>
      <vt:lpstr>Photon mapping Methods</vt:lpstr>
      <vt:lpstr>Rendering Pipeline</vt:lpstr>
      <vt:lpstr>Contribution</vt:lpstr>
      <vt:lpstr>Formulas</vt:lpstr>
      <vt:lpstr>Compares</vt:lpstr>
      <vt:lpstr>Compares</vt:lpstr>
      <vt:lpstr>Compares</vt:lpstr>
      <vt:lpstr>Experiments on Render Round</vt:lpstr>
      <vt:lpstr>Experiments on Render Round</vt:lpstr>
      <vt:lpstr>Experiments on Render Round</vt:lpstr>
      <vt:lpstr>Experiments on Render Round</vt:lpstr>
      <vt:lpstr>Experiments on Render Round</vt:lpstr>
      <vt:lpstr>Experiments on Render Round</vt:lpstr>
      <vt:lpstr>Experiments on Render Round</vt:lpstr>
      <vt:lpstr>Experiments on Render Round</vt:lpstr>
      <vt:lpstr>Experiments on Render Round</vt:lpstr>
      <vt:lpstr>Experiments on Render Round</vt:lpstr>
      <vt:lpstr>Experiments on Render Round</vt:lpstr>
      <vt:lpstr>Experiments on Render Round</vt:lpstr>
      <vt:lpstr>Experiments on Render Round</vt:lpstr>
      <vt:lpstr>Experiments on Render Round</vt:lpstr>
      <vt:lpstr>Experiments on Render Round</vt:lpstr>
      <vt:lpstr>Experiments on Render Round</vt:lpstr>
      <vt:lpstr>Experiments on Render Round</vt:lpstr>
      <vt:lpstr>Experiments on Render Round</vt:lpstr>
      <vt:lpstr>Experiments on Render Round</vt:lpstr>
      <vt:lpstr>Experiments on Render Round</vt:lpstr>
      <vt:lpstr>Experiments on Render Round</vt:lpstr>
      <vt:lpstr>Experiments on Render Round</vt:lpstr>
      <vt:lpstr>Results</vt:lpstr>
      <vt:lpstr>Results</vt:lpstr>
      <vt:lpstr>Results</vt:lpstr>
      <vt:lpstr>Results</vt:lpstr>
      <vt:lpstr>Results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George Yao;Jiahe Shi</dc:creator>
  <cp:lastModifiedBy>Yang Hongdi</cp:lastModifiedBy>
  <cp:revision>147</cp:revision>
  <dcterms:created xsi:type="dcterms:W3CDTF">2022-01-16T15:20:00Z</dcterms:created>
  <dcterms:modified xsi:type="dcterms:W3CDTF">2022-01-17T04:21:51Z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2052-11.1.0.11294</vt:lpwstr>
  </property>
  <property fmtid="{D5CDD505-2E9C-101B-9397-08002B2CF9AE}" pid="3" name="ICV">
    <vt:lpwstr>8D4AFC92C1374524A03E1A3F88A1F15D</vt:lpwstr>
  </property>
</Properties>
</file>